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Amatic SC"/>
      <p:regular r:id="rId40"/>
      <p:bold r:id="rId41"/>
    </p:embeddedFont>
    <p:embeddedFont>
      <p:font typeface="Source Code Pro"/>
      <p:regular r:id="rId42"/>
      <p:bold r:id="rId43"/>
    </p:embeddedFont>
    <p:embeddedFont>
      <p:font typeface="Source Code Pro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20" Type="http://schemas.openxmlformats.org/officeDocument/2006/relationships/slide" Target="slides/slide15.xml"/><Relationship Id="rId42" Type="http://schemas.openxmlformats.org/officeDocument/2006/relationships/font" Target="fonts/SourceCodePro-regular.fntdata"/><Relationship Id="rId41" Type="http://schemas.openxmlformats.org/officeDocument/2006/relationships/font" Target="fonts/AmaticSC-bold.fntdata"/><Relationship Id="rId22" Type="http://schemas.openxmlformats.org/officeDocument/2006/relationships/slide" Target="slides/slide17.xml"/><Relationship Id="rId44" Type="http://schemas.openxmlformats.org/officeDocument/2006/relationships/font" Target="fonts/SourceCodeProMedium-regular.fntdata"/><Relationship Id="rId21" Type="http://schemas.openxmlformats.org/officeDocument/2006/relationships/slide" Target="slides/slide16.xml"/><Relationship Id="rId43" Type="http://schemas.openxmlformats.org/officeDocument/2006/relationships/font" Target="fonts/SourceCode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SourceCodePr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0a6a6bc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0a6a6bc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62a6b8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62a6b8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662a6b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662a6b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30a6a6bc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30a6a6bc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30a6a6bc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30a6a6bc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38907048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38907048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38907048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38907048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929393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929393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929393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92939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62a6b80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662a6b80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f7b9c064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f7b9c064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3929393e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3929393e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31b6758b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31b6758b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1b6758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1b6758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31b6758b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31b6758b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1b6758b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1b6758b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3253bc8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3253bc8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LOAD_FAST: reference from co_varnames pushed onto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LOAD_DEREF: Pushes a reference to the object the cell contains on the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COMPARE_OP: Performs a Boolean operation.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POP_JUMP_IF_FALSE: IF TOS is false,  pop it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3253bc8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3253bc8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3253bc8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3253bc8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253bc8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253bc8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32ab22a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32ab22a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5597b5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5597b5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3a5f16c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3a5f16c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32ab22a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32ab22a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3ad7292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3ad7292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662a6b8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662a6b8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32c598e5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32c598e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f7b9c064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f7b9c064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fcfdf7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2fcfdf7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2fcfdf7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2fcfdf7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30a6a6bc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30a6a6bc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3890704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3890704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0a6a6bc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0a6a6bc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hyperlink" Target="https://code.google.com/p/memcached/wiki/NewProgrammingFAQ#How_can_you_list_all_keys?" TargetMode="External"/><Relationship Id="rId5" Type="http://schemas.openxmlformats.org/officeDocument/2006/relationships/hyperlink" Target="https://code.google.com/p/memcached/wiki/NewProgrammingFAQ#How_can_you_list_all_keys?" TargetMode="External"/><Relationship Id="rId6" Type="http://schemas.openxmlformats.org/officeDocument/2006/relationships/hyperlink" Target="http://www.danga.com/memcached/" TargetMode="External"/><Relationship Id="rId7" Type="http://schemas.openxmlformats.org/officeDocument/2006/relationships/hyperlink" Target="http://www.danga.com/memcached/" TargetMode="External"/><Relationship Id="rId8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Understanding Ca</a:t>
            </a:r>
            <a:r>
              <a:rPr lang="en"/>
              <a:t>c</a:t>
            </a:r>
            <a:r>
              <a:rPr lang="en"/>
              <a:t>hing in Python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Chirag Shah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@avidLearnerInProgress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PyBITS 2018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bit.ly/caching_pybits2018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Grok The Dict!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28675"/>
            <a:ext cx="8520600" cy="3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of hash function: distribute keys evenly &amp; minimize the number of collisions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Pseudo code of hash function for strings: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arguments: string object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returns: hash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function string_hash: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if hash cached: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    return it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set len to string's length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initialize var p pointing to 1st char of string object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set x to value pointed by p left shifted by 7 bits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while len &gt;= 0: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    set var x to (1000003 * x) xor value pointed by p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    increment pointer p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set x to x xor length of string object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cache x as the hash so we don't need to calculate it again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return x as the hash</a:t>
            </a:r>
            <a:br>
              <a:rPr lang="en" sz="1200">
                <a:solidFill>
                  <a:srgbClr val="666666"/>
                </a:solidFill>
              </a:rPr>
            </a:b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Grok The Dict!  {Lazy Hash()}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4083425"/>
            <a:ext cx="2034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-25000" lang="en" sz="2200"/>
              <a:t>Python 3.2 and &lt;</a:t>
            </a:r>
            <a:endParaRPr baseline="-25000" sz="22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850" y="458775"/>
            <a:ext cx="2924719" cy="362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875" y="1093850"/>
            <a:ext cx="3397993" cy="13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450" y="2656874"/>
            <a:ext cx="4019280" cy="132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 flipH="1">
            <a:off x="941925" y="2421175"/>
            <a:ext cx="242400" cy="196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2919650" y="4219900"/>
            <a:ext cx="2034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-25000" lang="en" sz="2200"/>
              <a:t>Python 3.2.3 and &gt;</a:t>
            </a:r>
            <a:endParaRPr baseline="-25000" sz="2200"/>
          </a:p>
        </p:txBody>
      </p:sp>
      <p:cxnSp>
        <p:nvCxnSpPr>
          <p:cNvPr id="139" name="Google Shape;139;p23"/>
          <p:cNvCxnSpPr>
            <a:endCxn id="138" idx="1"/>
          </p:cNvCxnSpPr>
          <p:nvPr/>
        </p:nvCxnSpPr>
        <p:spPr>
          <a:xfrm>
            <a:off x="2346350" y="3917500"/>
            <a:ext cx="573300" cy="70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6259263" y="4342500"/>
            <a:ext cx="2034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-25000" lang="en" sz="2200"/>
              <a:t>Python 3.4 and &gt; </a:t>
            </a:r>
            <a:endParaRPr baseline="-25000" sz="2200"/>
          </a:p>
        </p:txBody>
      </p:sp>
      <p:cxnSp>
        <p:nvCxnSpPr>
          <p:cNvPr id="141" name="Google Shape;141;p23"/>
          <p:cNvCxnSpPr/>
          <p:nvPr/>
        </p:nvCxnSpPr>
        <p:spPr>
          <a:xfrm>
            <a:off x="6489500" y="4027900"/>
            <a:ext cx="442500" cy="59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GRok The Dict!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</a:t>
            </a:r>
            <a:r>
              <a:rPr b="1" i="1" lang="en"/>
              <a:t>ules:</a:t>
            </a:r>
            <a:endParaRPr b="1" i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Keys are hashed to produce indexes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If at first you don’t succeed, try try again!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00" y="2748600"/>
            <a:ext cx="5095001" cy="21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Grok The Dict!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Collision Resolution ? 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304863"/>
            <a:ext cx="35718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888" y="1141350"/>
            <a:ext cx="3571875" cy="377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5"/>
          <p:cNvCxnSpPr/>
          <p:nvPr/>
        </p:nvCxnSpPr>
        <p:spPr>
          <a:xfrm flipH="1" rot="10800000">
            <a:off x="3447875" y="3593375"/>
            <a:ext cx="2142300" cy="9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Grok The Dict!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</a:rPr>
              <a:t>#dict object in cpython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typedef struct {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Py_ssize_t me_hash;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PyObject *me_key;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PyObject *me_value;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} PyDictEntry;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typedef struct _dictobject PyDictObject;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struct _dictobject {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PyObject_HEAD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Py_ssize_t ma_fill;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Py_ssize_t ma_used;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Py_ssize_t ma_mask;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PyDictEntry *ma_table;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PyDictEntry *(*ma_lookup)(PyDictObject *mp, PyObject *key, long hash);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    PyDictEntry ma_smalltable[PyDict_MINSIZE];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};</a:t>
            </a:r>
            <a:br>
              <a:rPr lang="en" sz="1200">
                <a:solidFill>
                  <a:srgbClr val="666666"/>
                </a:solidFill>
              </a:rPr>
            </a:b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478600" y="0"/>
            <a:ext cx="4284600" cy="434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</a:t>
            </a: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returns new dictionary object</a:t>
            </a:r>
            <a:b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PyDict_New:</a:t>
            </a:r>
            <a:b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allocate new dictionary object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clear dictionary's table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set dictionary's used slots + dummy slots (ma_fill) to 0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set dictionary's active slots (ma_used) to 0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set dictionary's mask (ma_value) to dictionary size - 1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set dictionary's lookup function to lookdict_string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return allocated dictionary object</a:t>
            </a:r>
            <a:b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--------------------------------------------</a:t>
            </a:r>
            <a:endParaRPr sz="12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PyDict_SetItem:</a:t>
            </a:r>
            <a:b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 key's hash cached: use hash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Else: calculate hash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call insertdict with dictionary object, key, hash and value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if key/value pair added successfully and capacity over 2/3:</a:t>
            </a:r>
            <a:b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call dictresize to resize dictionary's table</a:t>
            </a:r>
            <a:br>
              <a:rPr i="1" lang="en" sz="12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i="1" sz="12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Local Caching Using CacheTools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Why? To overcome the caveats with dict + leverage certain algorithms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What? Classes for implementing caches using different caching algorithms. Basically its ~ to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Cachetools → Cache → collections.MutableMapping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LRU, LFU, RR, TTL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100" y="0"/>
            <a:ext cx="4989700" cy="383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" y="3832875"/>
            <a:ext cx="9070723" cy="111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 - II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96" y="1297575"/>
            <a:ext cx="5677275" cy="32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671" y="1541088"/>
            <a:ext cx="2783529" cy="279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CacheTools.lrucache() Under The Hood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3" y="1093850"/>
            <a:ext cx="3887325" cy="406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746675"/>
            <a:ext cx="4424402" cy="229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Why collections.ordereddict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5" y="4049650"/>
            <a:ext cx="6882775" cy="10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100" y="1251799"/>
            <a:ext cx="7236550" cy="2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5" y="1613234"/>
            <a:ext cx="9144000" cy="191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Throwback On Timelines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208250" y="1093850"/>
            <a:ext cx="48660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Python</a:t>
            </a: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Year? Date? Day?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Anything significant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2018?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5" y="1159813"/>
            <a:ext cx="1761350" cy="17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63650" y="2987125"/>
            <a:ext cx="30066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/>
              <a:t>ATMOS</a:t>
            </a:r>
            <a:endParaRPr b="1" i="1"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</a:t>
            </a:r>
            <a:r>
              <a:rPr lang="en"/>
              <a:t> Year?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Date?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Day?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575" y="3132100"/>
            <a:ext cx="2422700" cy="1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388" y="0"/>
            <a:ext cx="3688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Memoization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Keeping a “memo” of intermediate results to avoid repeated computations.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Way of caching results of function calls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Associate I with O and place it somewhere; </a:t>
            </a:r>
            <a:r>
              <a:rPr b="1" i="1" lang="en"/>
              <a:t>assuming that for given I, O always remains the same.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Lower functions time cost in exchange of space cost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Why Of Memoization	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!</a:t>
            </a:r>
            <a:r>
              <a:rPr lang="en"/>
              <a:t> Expensive code (~ to caching)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Computationally intensive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Resources become dedicated to the expensive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Repeated execution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! Recursive code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Common subproblems solved repeatedly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 Down approach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% Pseudocode:</a:t>
            </a:r>
            <a:endParaRPr sz="20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en" sz="1200">
                <a:solidFill>
                  <a:srgbClr val="666666"/>
                </a:solidFill>
              </a:rPr>
              <a:t>Set up a cache data structure for function results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en" sz="1200">
                <a:solidFill>
                  <a:srgbClr val="666666"/>
                </a:solidFill>
              </a:rPr>
              <a:t>Every time the function is called, do one of the following: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666666"/>
                </a:solidFill>
              </a:rPr>
              <a:t>Return the cached result, if any; </a:t>
            </a:r>
            <a:r>
              <a:rPr i="1" lang="en" sz="1200">
                <a:solidFill>
                  <a:srgbClr val="666666"/>
                </a:solidFill>
              </a:rPr>
              <a:t>or</a:t>
            </a:r>
            <a:endParaRPr i="1"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666666"/>
                </a:solidFill>
              </a:rPr>
              <a:t>Call the function to compute the missing result, and then update the cache before returning the result to the caller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500"/>
            <a:ext cx="4492250" cy="16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963" y="3112700"/>
            <a:ext cx="4602036" cy="16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 - ii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0" y="1093850"/>
            <a:ext cx="3539051" cy="35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825" y="1093850"/>
            <a:ext cx="5121576" cy="31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 3a: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Hack </a:t>
            </a:r>
            <a:r>
              <a:rPr lang="en"/>
              <a:t>W</a:t>
            </a:r>
            <a:r>
              <a:rPr lang="en"/>
              <a:t>ith Dis</a:t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775" y="0"/>
            <a:ext cx="565166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50" y="2251525"/>
            <a:ext cx="2311200" cy="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87" y="3044375"/>
            <a:ext cx="1946726" cy="19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 3b: Hack With Dis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8" y="1390713"/>
            <a:ext cx="22764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151" y="1216850"/>
            <a:ext cx="6654149" cy="34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800788"/>
            <a:ext cx="1873352" cy="187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Using FuncTools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25" y="0"/>
            <a:ext cx="52826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466875" y="1459975"/>
            <a:ext cx="2809200" cy="29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&gt; After 3.2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&gt; No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parameters required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Distributed Caching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--&gt;</a:t>
            </a:r>
            <a:r>
              <a:rPr lang="en"/>
              <a:t> shared cache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--&gt;</a:t>
            </a:r>
            <a:r>
              <a:rPr lang="en"/>
              <a:t> memcached, redis</a:t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24" y="2319725"/>
            <a:ext cx="6217400" cy="28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Memcached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311700" y="1228675"/>
            <a:ext cx="5854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Takes memory from parts of your system where you have more than you need and make it accessible to areas where you have less than you need.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</a:t>
            </a:r>
            <a:r>
              <a:rPr b="1" i="1" lang="en"/>
              <a:t>network-available dictionary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27336" r="0" t="0"/>
          <a:stretch/>
        </p:blipFill>
        <p:spPr>
          <a:xfrm>
            <a:off x="3710797" y="2788"/>
            <a:ext cx="5433201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908" y="1293225"/>
            <a:ext cx="1984766" cy="38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432" y="2831525"/>
            <a:ext cx="4467118" cy="2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879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	Few Pointers To Consider</a:t>
            </a:r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879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{k -&gt; v} in memcache have their TTL. Hence, view the cache data as </a:t>
            </a:r>
            <a:r>
              <a:rPr lang="en"/>
              <a:t>ephemeral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Applications must handle cache invalidation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Warming a cold cache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 Being ‘shared+remote’ causes concurrency issues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5. Memcached doesn’t return all the keys. Its a cache not a DB.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6. Internally memcached uses LRU Cache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Lets Reiterate The Timelines!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4476825"/>
            <a:ext cx="85206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That’s Caching ..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4725"/>
            <a:ext cx="1935625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100" y="1335325"/>
            <a:ext cx="2362626" cy="262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000" y="1338188"/>
            <a:ext cx="2467100" cy="246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>
            <a:stCxn id="74" idx="3"/>
            <a:endCxn id="75" idx="1"/>
          </p:cNvCxnSpPr>
          <p:nvPr/>
        </p:nvCxnSpPr>
        <p:spPr>
          <a:xfrm>
            <a:off x="2247325" y="26489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>
            <a:off x="5426500" y="2648925"/>
            <a:ext cx="1000500" cy="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 - I </a:t>
            </a: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00" y="1093850"/>
            <a:ext cx="620266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 - ii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00" y="1093850"/>
            <a:ext cx="7257200" cy="39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 - iii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25" y="2462025"/>
            <a:ext cx="8294301" cy="26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547700" y="1269200"/>
            <a:ext cx="77709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 the general case, there is</a:t>
            </a:r>
            <a:r>
              <a:rPr lang="en" sz="1600">
                <a:uFill>
                  <a:noFill/>
                </a:u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4"/>
              </a:rPr>
              <a:t> </a:t>
            </a:r>
            <a:r>
              <a:rPr lang="en" sz="16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5"/>
              </a:rPr>
              <a:t>no way to list all the keys</a:t>
            </a: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that a</a:t>
            </a:r>
            <a:r>
              <a:rPr lang="en" sz="1600">
                <a:uFill>
                  <a:noFill/>
                </a:u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6"/>
              </a:rPr>
              <a:t> </a:t>
            </a:r>
            <a:r>
              <a:rPr lang="en" sz="16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7"/>
              </a:rPr>
              <a:t>memcached</a:t>
            </a: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instance is storing.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Source Code Pro"/>
                <a:ea typeface="Source Code Pro"/>
                <a:cs typeface="Source Code Pro"/>
                <a:sym typeface="Source Code Pro"/>
              </a:rPr>
              <a:t>Ironically...</a:t>
            </a:r>
            <a:endParaRPr b="1" i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0187" y="2462013"/>
            <a:ext cx="176212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Personal Advice - DMPF</a:t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7714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rgbClr val="FF0000"/>
                </a:solidFill>
              </a:rPr>
              <a:t>D</a:t>
            </a:r>
            <a:r>
              <a:rPr i="1" lang="en" sz="2300"/>
              <a:t>o </a:t>
            </a:r>
            <a:r>
              <a:rPr i="1" lang="en" sz="2300">
                <a:solidFill>
                  <a:srgbClr val="FF0000"/>
                </a:solidFill>
              </a:rPr>
              <a:t>M</a:t>
            </a:r>
            <a:r>
              <a:rPr i="1" lang="en" sz="2300"/>
              <a:t>ore </a:t>
            </a:r>
            <a:r>
              <a:rPr i="1" lang="en" sz="2300">
                <a:solidFill>
                  <a:srgbClr val="FF0000"/>
                </a:solidFill>
              </a:rPr>
              <a:t>P</a:t>
            </a:r>
            <a:r>
              <a:rPr i="1" lang="en" sz="2300"/>
              <a:t>rogress </a:t>
            </a:r>
            <a:r>
              <a:rPr i="1" lang="en" sz="2300">
                <a:solidFill>
                  <a:srgbClr val="FF0000"/>
                </a:solidFill>
              </a:rPr>
              <a:t>F</a:t>
            </a:r>
            <a:r>
              <a:rPr i="1" lang="en" sz="2300"/>
              <a:t>ast</a:t>
            </a:r>
            <a:endParaRPr i="1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/>
          </a:p>
        </p:txBody>
      </p:sp>
      <p:cxnSp>
        <p:nvCxnSpPr>
          <p:cNvPr id="298" name="Google Shape;298;p45"/>
          <p:cNvCxnSpPr>
            <a:endCxn id="299" idx="0"/>
          </p:cNvCxnSpPr>
          <p:nvPr/>
        </p:nvCxnSpPr>
        <p:spPr>
          <a:xfrm flipH="1">
            <a:off x="1683350" y="1701100"/>
            <a:ext cx="1047000" cy="135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5"/>
          <p:cNvSpPr txBox="1"/>
          <p:nvPr/>
        </p:nvSpPr>
        <p:spPr>
          <a:xfrm>
            <a:off x="642500" y="3055300"/>
            <a:ext cx="2081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Documentation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2841600" y="3055300"/>
            <a:ext cx="2081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Mailing List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4794288" y="3055300"/>
            <a:ext cx="1182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PEP’s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5976600" y="3055300"/>
            <a:ext cx="2081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Follow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Char char="-"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Blogs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Char char="-"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Core Dev’s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03" name="Google Shape;303;p45"/>
          <p:cNvCxnSpPr>
            <a:endCxn id="300" idx="0"/>
          </p:cNvCxnSpPr>
          <p:nvPr/>
        </p:nvCxnSpPr>
        <p:spPr>
          <a:xfrm>
            <a:off x="3317550" y="1691200"/>
            <a:ext cx="564900" cy="136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5"/>
          <p:cNvCxnSpPr/>
          <p:nvPr/>
        </p:nvCxnSpPr>
        <p:spPr>
          <a:xfrm>
            <a:off x="4205750" y="1670925"/>
            <a:ext cx="666900" cy="140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5"/>
          <p:cNvCxnSpPr/>
          <p:nvPr/>
        </p:nvCxnSpPr>
        <p:spPr>
          <a:xfrm>
            <a:off x="5759138" y="1701250"/>
            <a:ext cx="690000" cy="137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300" y="4352900"/>
            <a:ext cx="2081699" cy="790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/>
        </p:nvSpPr>
        <p:spPr>
          <a:xfrm>
            <a:off x="6342350" y="4525900"/>
            <a:ext cx="104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From</a:t>
            </a:r>
            <a:r>
              <a:rPr i="1" lang="en"/>
              <a:t>,</a:t>
            </a:r>
            <a:endParaRPr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311700" y="228375"/>
            <a:ext cx="8520600" cy="4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/>
        </p:nvSpPr>
        <p:spPr>
          <a:xfrm rot="1116631">
            <a:off x="7348570" y="3645696"/>
            <a:ext cx="2383957" cy="1988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Ending with 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canonical cache :)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W</a:t>
            </a:r>
            <a:r>
              <a:rPr lang="en"/>
              <a:t>hat Of Caching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 my naive terms:</a:t>
            </a:r>
            <a:r>
              <a:rPr lang="en"/>
              <a:t> </a:t>
            </a:r>
            <a:r>
              <a:rPr i="1" lang="en"/>
              <a:t>Saved answer to question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Technically speaking:</a:t>
            </a:r>
            <a:r>
              <a:rPr lang="en"/>
              <a:t> </a:t>
            </a:r>
            <a:r>
              <a:rPr i="1" lang="en"/>
              <a:t>It is simply a local database/in-memory store where you can keep recently used objects and access them without going to the actual source.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2880250"/>
            <a:ext cx="83058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350" y="0"/>
            <a:ext cx="1685650" cy="16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Why Of Caching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p</a:t>
            </a:r>
            <a:r>
              <a:rPr lang="en"/>
              <a:t>erformance improvements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 clone data which is expensive to look 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 too many requests or lookups slows down the primary objective of application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 without caching: trading storage space for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 </a:t>
            </a:r>
            <a:r>
              <a:rPr b="1" lang="en"/>
              <a:t>Phil Karlton</a:t>
            </a:r>
            <a:r>
              <a:rPr lang="en"/>
              <a:t> says,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‘There are only two hard things in computer science: cache invalidation and naming things’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Local Caching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286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--&gt;</a:t>
            </a:r>
            <a:r>
              <a:rPr lang="en"/>
              <a:t> Cache is local to only single instance of application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--&gt;</a:t>
            </a:r>
            <a:r>
              <a:rPr lang="en"/>
              <a:t> Data has to be identified for future use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--&gt;</a:t>
            </a:r>
            <a:r>
              <a:rPr lang="en"/>
              <a:t> dict() to the rescue {k </a:t>
            </a:r>
            <a:r>
              <a:rPr lang="en"/>
              <a:t>--&gt;</a:t>
            </a:r>
            <a:r>
              <a:rPr lang="en"/>
              <a:t> v}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Looks simple 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16881" l="0" r="0" t="0"/>
          <a:stretch/>
        </p:blipFill>
        <p:spPr>
          <a:xfrm>
            <a:off x="4731025" y="3405300"/>
            <a:ext cx="4101275" cy="15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86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Status codes: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:404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:200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:304</a:t>
            </a:r>
            <a:endParaRPr b="1"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REAL World Example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00" y="3092500"/>
            <a:ext cx="5884109" cy="16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075" y="1124175"/>
            <a:ext cx="7972925" cy="19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Some Advantages &amp; Caveats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Simple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 Fast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size!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state!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&gt;&gt; expiration policy needed!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325" y="968900"/>
            <a:ext cx="3599974" cy="359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Deep Dive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8675"/>
            <a:ext cx="3186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-&gt; dict:hash tables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-&gt; to perform lookup: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i="1" lang="en" sz="1600"/>
              <a:t>Indexing on </a:t>
            </a:r>
            <a:r>
              <a:rPr i="1" lang="en" sz="1700"/>
              <a:t>#</a:t>
            </a:r>
            <a:r>
              <a:rPr i="1" lang="en" sz="1600"/>
              <a:t>(keys)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150" y="0"/>
            <a:ext cx="51551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